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2905"/>
    <a:srgbClr val="F2B6B4"/>
    <a:srgbClr val="DEDEC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00"/>
    <p:restoredTop sz="94622"/>
  </p:normalViewPr>
  <p:slideViewPr>
    <p:cSldViewPr snapToGrid="0" snapToObjects="1">
      <p:cViewPr varScale="1">
        <p:scale>
          <a:sx n="50" d="100"/>
          <a:sy n="50" d="100"/>
        </p:scale>
        <p:origin x="-1494" y="-11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85A4E-8A64-D04B-BB1F-043F3723CC16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C278-156B-C34A-B233-92903C0D298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704283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85A4E-8A64-D04B-BB1F-043F3723CC16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C278-156B-C34A-B233-92903C0D298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38957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85A4E-8A64-D04B-BB1F-043F3723CC16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C278-156B-C34A-B233-92903C0D298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728238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85A4E-8A64-D04B-BB1F-043F3723CC16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C278-156B-C34A-B233-92903C0D298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757783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85A4E-8A64-D04B-BB1F-043F3723CC16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C278-156B-C34A-B233-92903C0D298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484182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85A4E-8A64-D04B-BB1F-043F3723CC16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C278-156B-C34A-B233-92903C0D298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625591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85A4E-8A64-D04B-BB1F-043F3723CC16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C278-156B-C34A-B233-92903C0D298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028156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85A4E-8A64-D04B-BB1F-043F3723CC16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C278-156B-C34A-B233-92903C0D298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572115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85A4E-8A64-D04B-BB1F-043F3723CC16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C278-156B-C34A-B233-92903C0D298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052605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85A4E-8A64-D04B-BB1F-043F3723CC16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C278-156B-C34A-B233-92903C0D298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60307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85A4E-8A64-D04B-BB1F-043F3723CC16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C278-156B-C34A-B233-92903C0D298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554125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85A4E-8A64-D04B-BB1F-043F3723CC16}" type="datetimeFigureOut">
              <a:rPr lang="fr-FR" smtClean="0"/>
              <a:pPr/>
              <a:t>27/01/2020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1C278-156B-C34A-B233-92903C0D298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724144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4572000" cy="990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23042503"/>
              </p:ext>
            </p:extLst>
          </p:nvPr>
        </p:nvGraphicFramePr>
        <p:xfrm>
          <a:off x="4682966" y="3208517"/>
          <a:ext cx="2175034" cy="696109"/>
        </p:xfrm>
        <a:graphic>
          <a:graphicData uri="http://schemas.openxmlformats.org/drawingml/2006/table">
            <a:tbl>
              <a:tblPr rtl="1" firstRow="1" firstCol="1" bandRow="1" bandCol="1">
                <a:tableStyleId>{5C22544A-7EE6-4342-B048-85BDC9FD1C3A}</a:tableStyleId>
              </a:tblPr>
              <a:tblGrid>
                <a:gridCol w="792509"/>
                <a:gridCol w="1382525"/>
              </a:tblGrid>
              <a:tr h="33034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ar-DZ" sz="1200" b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a Aqeeq Bold" panose="00000500000000000000" pitchFamily="2" charset="-78"/>
                          <a:ea typeface="Futura Medium" charset="0"/>
                          <a:cs typeface="Ara Aqeeq Bold" panose="00000500000000000000" pitchFamily="2" charset="-78"/>
                        </a:rPr>
                        <a:t>العنوان</a:t>
                      </a:r>
                      <a:endParaRPr lang="fr-F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a Aqeeq Bold" panose="00000500000000000000" pitchFamily="2" charset="-78"/>
                        <a:ea typeface="Futura Medium" charset="0"/>
                        <a:cs typeface="Ara Aqeeq Bold" panose="00000500000000000000" pitchFamily="2" charset="-78"/>
                      </a:endParaRPr>
                    </a:p>
                  </a:txBody>
                  <a:tcPr marL="60266" marR="60266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ar-DZ" sz="1200" b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a Aqeeq Bold" panose="00000500000000000000" pitchFamily="2" charset="-78"/>
                          <a:ea typeface="Futura Medium" charset="0"/>
                          <a:cs typeface="Ara Aqeeq Bold" panose="00000500000000000000" pitchFamily="2" charset="-78"/>
                        </a:rPr>
                        <a:t>شارع الفلان</a:t>
                      </a:r>
                      <a:r>
                        <a:rPr lang="ar-DZ" sz="1200" b="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a Aqeeq Bold" panose="00000500000000000000" pitchFamily="2" charset="-78"/>
                          <a:ea typeface="Futura Medium" charset="0"/>
                          <a:cs typeface="Ara Aqeeq Bold" panose="00000500000000000000" pitchFamily="2" charset="-78"/>
                        </a:rPr>
                        <a:t> الفلاني 20155 رقم 45</a:t>
                      </a:r>
                      <a:endParaRPr lang="ar-DZ" sz="1200" b="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a Aqeeq Bold" panose="00000500000000000000" pitchFamily="2" charset="-78"/>
                        <a:ea typeface="Futura Medium" charset="0"/>
                        <a:cs typeface="Ara Aqeeq Bold" panose="00000500000000000000" pitchFamily="2" charset="-78"/>
                      </a:endParaRPr>
                    </a:p>
                  </a:txBody>
                  <a:tcPr marL="60266" marR="60266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071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2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a Aqeeq Bold" panose="00000500000000000000" pitchFamily="2" charset="-78"/>
                          <a:ea typeface="Futura Medium" charset="0"/>
                          <a:cs typeface="Ara Aqeeq Bold" panose="00000500000000000000" pitchFamily="2" charset="-78"/>
                        </a:rPr>
                        <a:t> </a:t>
                      </a:r>
                      <a:r>
                        <a:rPr lang="ar-DZ" sz="1200" b="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a Aqeeq Bold" panose="00000500000000000000" pitchFamily="2" charset="-78"/>
                          <a:ea typeface="Futura Medium" charset="0"/>
                          <a:cs typeface="Ara Aqeeq Bold" panose="00000500000000000000" pitchFamily="2" charset="-78"/>
                        </a:rPr>
                        <a:t> الهاتف</a:t>
                      </a:r>
                      <a:endParaRPr lang="fr-F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a Aqeeq Bold" panose="00000500000000000000" pitchFamily="2" charset="-78"/>
                        <a:ea typeface="Futura Medium" charset="0"/>
                        <a:cs typeface="Ara Aqeeq Bold" panose="00000500000000000000" pitchFamily="2" charset="-78"/>
                      </a:endParaRPr>
                    </a:p>
                  </a:txBody>
                  <a:tcPr marL="60266" marR="60266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2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a Aqeeq Bold" panose="00000500000000000000" pitchFamily="2" charset="-78"/>
                          <a:ea typeface="Futura Medium" charset="0"/>
                          <a:cs typeface="Ara Aqeeq Bold" panose="00000500000000000000" pitchFamily="2" charset="-78"/>
                        </a:rPr>
                        <a:t>06.06.06.06.06</a:t>
                      </a:r>
                    </a:p>
                  </a:txBody>
                  <a:tcPr marL="60266" marR="60266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52411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ar-DZ" sz="1200" b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a Aqeeq Bold" panose="00000500000000000000" pitchFamily="2" charset="-78"/>
                          <a:ea typeface="Futura Medium" charset="0"/>
                          <a:cs typeface="Ara Aqeeq Bold" panose="00000500000000000000" pitchFamily="2" charset="-78"/>
                        </a:rPr>
                        <a:t>بريد</a:t>
                      </a:r>
                      <a:r>
                        <a:rPr lang="ar-DZ" sz="1200" b="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a Aqeeq Bold" panose="00000500000000000000" pitchFamily="2" charset="-78"/>
                          <a:ea typeface="Futura Medium" charset="0"/>
                          <a:cs typeface="Ara Aqeeq Bold" panose="00000500000000000000" pitchFamily="2" charset="-78"/>
                        </a:rPr>
                        <a:t> الكتروني</a:t>
                      </a:r>
                      <a:endParaRPr lang="fr-F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a Aqeeq Bold" panose="00000500000000000000" pitchFamily="2" charset="-78"/>
                        <a:ea typeface="Futura Medium" charset="0"/>
                        <a:cs typeface="Ara Aqeeq Bold" panose="00000500000000000000" pitchFamily="2" charset="-78"/>
                      </a:endParaRPr>
                    </a:p>
                  </a:txBody>
                  <a:tcPr marL="60266" marR="60266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200" b="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a Aqeeq Bold" panose="00000500000000000000" pitchFamily="2" charset="-78"/>
                          <a:ea typeface="Futura Medium" charset="0"/>
                          <a:cs typeface="Ara Aqeeq Bold" panose="00000500000000000000" pitchFamily="2" charset="-78"/>
                        </a:rPr>
                        <a:t>mail@mail.com</a:t>
                      </a:r>
                      <a:endParaRPr lang="fr-F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a Aqeeq Bold" panose="00000500000000000000" pitchFamily="2" charset="-78"/>
                        <a:ea typeface="Futura Medium" charset="0"/>
                        <a:cs typeface="Ara Aqeeq Bold" panose="00000500000000000000" pitchFamily="2" charset="-78"/>
                      </a:endParaRPr>
                    </a:p>
                  </a:txBody>
                  <a:tcPr marL="60266" marR="60266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935456" y="185353"/>
            <a:ext cx="34195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ar-DZ" sz="2400" b="1" dirty="0">
                <a:solidFill>
                  <a:schemeClr val="bg1"/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المسمى الوظيفي المطلوب</a:t>
            </a:r>
            <a:endParaRPr lang="fr-FR" sz="2400" b="1" dirty="0">
              <a:solidFill>
                <a:schemeClr val="bg1"/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cxnSp>
        <p:nvCxnSpPr>
          <p:cNvPr id="10" name="Connecteur droit 9"/>
          <p:cNvCxnSpPr/>
          <p:nvPr/>
        </p:nvCxnSpPr>
        <p:spPr>
          <a:xfrm>
            <a:off x="238897" y="647018"/>
            <a:ext cx="412303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11529662"/>
              </p:ext>
            </p:extLst>
          </p:nvPr>
        </p:nvGraphicFramePr>
        <p:xfrm>
          <a:off x="107341" y="796672"/>
          <a:ext cx="4254594" cy="457200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4254594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DZ" sz="1200" kern="1200" dirty="0" smtClean="0">
                          <a:solidFill>
                            <a:srgbClr val="595959"/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صف في بضعة سطور مهاراتك الرئيسية للوظيفة وأهدافك المهنية. يمكنك تنسيقها باستخدام الرموز النقطية أو تركها كنص كامل.</a:t>
                      </a:r>
                      <a:endParaRPr lang="fr-FR" sz="1200" kern="1200" baseline="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a Aqeeq Bold" panose="00000500000000000000" pitchFamily="2" charset="-78"/>
                        <a:ea typeface="+mn-ea"/>
                        <a:cs typeface="Ara Aqeeq Bold" panose="00000500000000000000" pitchFamily="2" charset="-78"/>
                      </a:endParaRPr>
                    </a:p>
                  </a:txBody>
                  <a:tcPr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Tableau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48932265"/>
              </p:ext>
            </p:extLst>
          </p:nvPr>
        </p:nvGraphicFramePr>
        <p:xfrm>
          <a:off x="174253" y="1638598"/>
          <a:ext cx="4206072" cy="1188720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4206072"/>
              </a:tblGrid>
              <a:tr h="0">
                <a:tc>
                  <a:txBody>
                    <a:bodyPr/>
                    <a:lstStyle/>
                    <a:p>
                      <a:pPr algn="r"/>
                      <a:r>
                        <a:rPr lang="fr-FR" sz="1600" b="1" dirty="0" smtClean="0">
                          <a:solidFill>
                            <a:schemeClr val="bg1"/>
                          </a:solidFill>
                          <a:latin typeface="Ara Aqeeq Bold" panose="00000500000000000000" pitchFamily="2" charset="-78"/>
                          <a:ea typeface="Courier" charset="0"/>
                          <a:cs typeface="Ara Aqeeq Bold" panose="00000500000000000000" pitchFamily="2" charset="-78"/>
                        </a:rPr>
                        <a:t>     </a:t>
                      </a:r>
                      <a:r>
                        <a:rPr lang="ar-DZ" sz="1600" b="1" dirty="0" smtClean="0">
                          <a:solidFill>
                            <a:schemeClr val="bg1"/>
                          </a:solidFill>
                          <a:latin typeface="Ara Aqeeq Bold" panose="00000500000000000000" pitchFamily="2" charset="-78"/>
                          <a:cs typeface="Ara Aqeeq Bold" panose="00000500000000000000" pitchFamily="2" charset="-78"/>
                        </a:rPr>
                        <a:t>التدريب</a:t>
                      </a:r>
                      <a:endParaRPr lang="fr-FR" sz="1600" b="1" dirty="0">
                        <a:solidFill>
                          <a:schemeClr val="bg1"/>
                        </a:solidFill>
                        <a:latin typeface="Ara Aqeeq Bold" panose="00000500000000000000" pitchFamily="2" charset="-78"/>
                        <a:cs typeface="Ara Aqeeq Bold" panose="00000500000000000000" pitchFamily="2" charset="-78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DZ" sz="1100" kern="1200" dirty="0" smtClean="0">
                          <a:solidFill>
                            <a:schemeClr val="bg1"/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 تدريب</a:t>
                      </a:r>
                      <a:r>
                        <a:rPr lang="en-US" sz="1100" kern="1200" baseline="0" dirty="0" smtClean="0">
                          <a:solidFill>
                            <a:schemeClr val="bg1"/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| </a:t>
                      </a:r>
                      <a:r>
                        <a:rPr lang="en-US" sz="11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2000 – 2003</a:t>
                      </a:r>
                      <a:endParaRPr lang="fr-FR" sz="110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a Aqeeq Bold" panose="00000500000000000000" pitchFamily="2" charset="-78"/>
                        <a:ea typeface="+mn-ea"/>
                        <a:cs typeface="Ara Aqeeq Bold" panose="00000500000000000000" pitchFamily="2" charset="-7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ar-DZ" sz="1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a Aqeeq Bold" panose="00000500000000000000" pitchFamily="2" charset="-78"/>
                          <a:ea typeface="Cambria"/>
                          <a:cs typeface="Ara Aqeeq Bold" panose="00000500000000000000" pitchFamily="2" charset="-78"/>
                        </a:rPr>
                        <a:t>صف تخصصات هذا التدريب: شهاداتك ، خيارات التدريب ، إلخ ...</a:t>
                      </a:r>
                      <a:endParaRPr lang="en-GB" sz="1100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a Aqeeq Bold" panose="00000500000000000000" pitchFamily="2" charset="-78"/>
                        <a:ea typeface="Cambria"/>
                        <a:cs typeface="Ara Aqeeq Bold" panose="00000500000000000000" pitchFamily="2" charset="-78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DZ" sz="1100" kern="1200" dirty="0" smtClean="0">
                          <a:solidFill>
                            <a:schemeClr val="bg1"/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تدريب</a:t>
                      </a:r>
                      <a:r>
                        <a:rPr lang="en-US" sz="1100" kern="1200" baseline="0" dirty="0" smtClean="0">
                          <a:solidFill>
                            <a:schemeClr val="bg1"/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| </a:t>
                      </a:r>
                      <a:r>
                        <a:rPr lang="en-US" sz="11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2000 – 2003</a:t>
                      </a:r>
                      <a:endParaRPr lang="fr-FR" sz="110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a Aqeeq Bold" panose="00000500000000000000" pitchFamily="2" charset="-78"/>
                        <a:ea typeface="+mn-ea"/>
                        <a:cs typeface="Ara Aqeeq Bold" panose="00000500000000000000" pitchFamily="2" charset="-78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ar-DZ" sz="1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a Aqeeq Bold" panose="00000500000000000000" pitchFamily="2" charset="-78"/>
                          <a:ea typeface="Cambria"/>
                          <a:cs typeface="Ara Aqeeq Bold" panose="00000500000000000000" pitchFamily="2" charset="-78"/>
                        </a:rPr>
                        <a:t>صف تخصصات هذا التدريب: شهاداتك ، خيارات التدريب ، إلخ ...</a:t>
                      </a:r>
                      <a:endParaRPr lang="en-GB" sz="1100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a Aqeeq Bold" panose="00000500000000000000" pitchFamily="2" charset="-78"/>
                        <a:ea typeface="Cambria"/>
                        <a:cs typeface="Ara Aqeeq Bold" panose="00000500000000000000" pitchFamily="2" charset="-78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41901015"/>
              </p:ext>
            </p:extLst>
          </p:nvPr>
        </p:nvGraphicFramePr>
        <p:xfrm>
          <a:off x="169728" y="3321122"/>
          <a:ext cx="4193155" cy="3093951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4193155"/>
              </a:tblGrid>
              <a:tr h="358247">
                <a:tc>
                  <a:txBody>
                    <a:bodyPr/>
                    <a:lstStyle/>
                    <a:p>
                      <a:pPr algn="r"/>
                      <a:r>
                        <a:rPr lang="ar-DZ" sz="1600" b="1" dirty="0" smtClean="0">
                          <a:solidFill>
                            <a:schemeClr val="bg1"/>
                          </a:solidFill>
                          <a:latin typeface="Ara Aqeeq Bold" panose="00000500000000000000" pitchFamily="2" charset="-78"/>
                          <a:cs typeface="Ara Aqeeq Bold" panose="00000500000000000000" pitchFamily="2" charset="-78"/>
                        </a:rPr>
                        <a:t>خبرة مهنية</a:t>
                      </a:r>
                      <a:endParaRPr lang="fr-FR" sz="1600" b="1" dirty="0">
                        <a:solidFill>
                          <a:schemeClr val="bg1"/>
                        </a:solidFill>
                        <a:latin typeface="Ara Aqeeq Bold" panose="00000500000000000000" pitchFamily="2" charset="-78"/>
                        <a:cs typeface="Ara Aqeeq Bold" panose="00000500000000000000" pitchFamily="2" charset="-78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83926">
                <a:tc>
                  <a:txBody>
                    <a:bodyPr/>
                    <a:lstStyle/>
                    <a:p>
                      <a:pPr algn="r"/>
                      <a:r>
                        <a:rPr lang="ar-DZ" sz="1200" kern="1200" dirty="0" smtClean="0">
                          <a:solidFill>
                            <a:schemeClr val="bg1"/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اسم الشركة | عنوان الموقع </a:t>
                      </a:r>
                      <a:r>
                        <a:rPr lang="en-US" sz="1200" kern="1200" baseline="0" dirty="0" smtClean="0">
                          <a:solidFill>
                            <a:schemeClr val="bg1"/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| </a:t>
                      </a:r>
                      <a:r>
                        <a:rPr lang="en-US" sz="1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2000 – 2003</a:t>
                      </a:r>
                      <a:endParaRPr lang="fr-FR" sz="120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a Aqeeq Bold" panose="00000500000000000000" pitchFamily="2" charset="-78"/>
                        <a:ea typeface="+mn-ea"/>
                        <a:cs typeface="Ara Aqeeq Bold" panose="00000500000000000000" pitchFamily="2" charset="-78"/>
                      </a:endParaRPr>
                    </a:p>
                    <a:p>
                      <a:pPr algn="r"/>
                      <a:r>
                        <a:rPr lang="ar-DZ" sz="1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صف هنا الواجبات التي تشغلها لهذا المنصب. صف أيضًا مهامك ونتائجك.</a:t>
                      </a:r>
                      <a:endParaRPr lang="fr-FR" sz="1200" kern="1200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a Aqeeq Bold" panose="00000500000000000000" pitchFamily="2" charset="-78"/>
                        <a:ea typeface="+mn-ea"/>
                        <a:cs typeface="Ara Aqeeq Bold" panose="00000500000000000000" pitchFamily="2" charset="-78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683926">
                <a:tc>
                  <a:txBody>
                    <a:bodyPr/>
                    <a:lstStyle/>
                    <a:p>
                      <a:pPr algn="r"/>
                      <a:r>
                        <a:rPr lang="ar-DZ" sz="1200" kern="1200" dirty="0" smtClean="0">
                          <a:solidFill>
                            <a:schemeClr val="bg1"/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اسم الشركة | عنوان الموقع </a:t>
                      </a:r>
                      <a:r>
                        <a:rPr lang="en-US" sz="1200" kern="1200" baseline="0" dirty="0" smtClean="0">
                          <a:solidFill>
                            <a:schemeClr val="bg1"/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| </a:t>
                      </a:r>
                      <a:r>
                        <a:rPr lang="en-US" sz="1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2000 – 2003</a:t>
                      </a:r>
                      <a:endParaRPr lang="fr-FR" sz="120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a Aqeeq Bold" panose="00000500000000000000" pitchFamily="2" charset="-78"/>
                        <a:ea typeface="+mn-ea"/>
                        <a:cs typeface="Ara Aqeeq Bold" panose="00000500000000000000" pitchFamily="2" charset="-78"/>
                      </a:endParaRPr>
                    </a:p>
                    <a:p>
                      <a:pPr algn="r"/>
                      <a:r>
                        <a:rPr lang="ar-DZ" sz="1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صف هنا الواجبات التي تشغلها لهذا المنصب. صف أيضًا مهامك ونتائجك.</a:t>
                      </a:r>
                      <a:endParaRPr lang="fr-FR" sz="1200" kern="1200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a Aqeeq Bold" panose="00000500000000000000" pitchFamily="2" charset="-78"/>
                        <a:ea typeface="+mn-ea"/>
                        <a:cs typeface="Ara Aqeeq Bold" panose="00000500000000000000" pitchFamily="2" charset="-78"/>
                      </a:endParaRPr>
                    </a:p>
                  </a:txBody>
                  <a:tcPr>
                    <a:noFill/>
                  </a:tcPr>
                </a:tc>
              </a:tr>
              <a:tr h="683926">
                <a:tc>
                  <a:txBody>
                    <a:bodyPr/>
                    <a:lstStyle/>
                    <a:p>
                      <a:pPr algn="r"/>
                      <a:r>
                        <a:rPr lang="ar-DZ" sz="1200" kern="1200" dirty="0" smtClean="0">
                          <a:solidFill>
                            <a:schemeClr val="bg1"/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اسم الشركة | عنوان الموقع </a:t>
                      </a:r>
                      <a:r>
                        <a:rPr lang="en-US" sz="1200" kern="1200" baseline="0" dirty="0" smtClean="0">
                          <a:solidFill>
                            <a:schemeClr val="bg1"/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| </a:t>
                      </a:r>
                      <a:r>
                        <a:rPr lang="en-US" sz="1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2000 – 2003</a:t>
                      </a:r>
                      <a:endParaRPr lang="fr-FR" sz="120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a Aqeeq Bold" panose="00000500000000000000" pitchFamily="2" charset="-78"/>
                        <a:ea typeface="+mn-ea"/>
                        <a:cs typeface="Ara Aqeeq Bold" panose="00000500000000000000" pitchFamily="2" charset="-78"/>
                      </a:endParaRPr>
                    </a:p>
                    <a:p>
                      <a:pPr algn="r"/>
                      <a:r>
                        <a:rPr lang="ar-DZ" sz="1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صف هنا الواجبات التي تشغلها لهذا المنصب. صف أيضًا مهامك ونتائجك.</a:t>
                      </a:r>
                      <a:endParaRPr lang="fr-FR" sz="1200" kern="1200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a Aqeeq Bold" panose="00000500000000000000" pitchFamily="2" charset="-78"/>
                        <a:ea typeface="+mn-ea"/>
                        <a:cs typeface="Ara Aqeeq Bold" panose="00000500000000000000" pitchFamily="2" charset="-78"/>
                      </a:endParaRPr>
                    </a:p>
                  </a:txBody>
                  <a:tcPr>
                    <a:noFill/>
                  </a:tcPr>
                </a:tc>
              </a:tr>
              <a:tr h="683926">
                <a:tc>
                  <a:txBody>
                    <a:bodyPr/>
                    <a:lstStyle/>
                    <a:p>
                      <a:pPr algn="r"/>
                      <a:r>
                        <a:rPr lang="ar-DZ" sz="1200" kern="1200" dirty="0" smtClean="0">
                          <a:solidFill>
                            <a:schemeClr val="bg1"/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اسم الشركة | عنوان الموقع </a:t>
                      </a:r>
                      <a:r>
                        <a:rPr lang="en-US" sz="1200" kern="1200" baseline="0" dirty="0" smtClean="0">
                          <a:solidFill>
                            <a:schemeClr val="bg1"/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| </a:t>
                      </a:r>
                      <a:r>
                        <a:rPr lang="en-US" sz="1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2000 – 2003</a:t>
                      </a:r>
                      <a:endParaRPr lang="fr-FR" sz="120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a Aqeeq Bold" panose="00000500000000000000" pitchFamily="2" charset="-78"/>
                        <a:ea typeface="+mn-ea"/>
                        <a:cs typeface="Ara Aqeeq Bold" panose="00000500000000000000" pitchFamily="2" charset="-78"/>
                      </a:endParaRPr>
                    </a:p>
                    <a:p>
                      <a:pPr algn="r"/>
                      <a:r>
                        <a:rPr lang="ar-DZ" sz="12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صف هنا الواجبات التي تشغلها لهذا المنصب. صف أيضًا مهامك ونتائجك.</a:t>
                      </a:r>
                      <a:endParaRPr lang="fr-FR" sz="1200" kern="1200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a Aqeeq Bold" panose="00000500000000000000" pitchFamily="2" charset="-78"/>
                        <a:ea typeface="+mn-ea"/>
                        <a:cs typeface="Ara Aqeeq Bold" panose="00000500000000000000" pitchFamily="2" charset="-78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18" name="Ellipse 17"/>
          <p:cNvSpPr/>
          <p:nvPr/>
        </p:nvSpPr>
        <p:spPr>
          <a:xfrm>
            <a:off x="174253" y="1721032"/>
            <a:ext cx="195605" cy="1956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9" name="Ellipse 18"/>
          <p:cNvSpPr/>
          <p:nvPr/>
        </p:nvSpPr>
        <p:spPr>
          <a:xfrm>
            <a:off x="169728" y="3401834"/>
            <a:ext cx="195605" cy="1956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graphicFrame>
        <p:nvGraphicFramePr>
          <p:cNvPr id="20" name="Tableau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16877515"/>
              </p:ext>
            </p:extLst>
          </p:nvPr>
        </p:nvGraphicFramePr>
        <p:xfrm>
          <a:off x="4769263" y="6557439"/>
          <a:ext cx="1950886" cy="762000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1950886"/>
              </a:tblGrid>
              <a:tr h="0">
                <a:tc>
                  <a:txBody>
                    <a:bodyPr/>
                    <a:lstStyle/>
                    <a:p>
                      <a:pPr algn="r"/>
                      <a:r>
                        <a:rPr lang="ar-DZ" sz="1600" b="1" dirty="0" smtClean="0">
                          <a:solidFill>
                            <a:srgbClr val="FFC000"/>
                          </a:solidFill>
                          <a:latin typeface="Ara Aqeeq Bold" panose="00000500000000000000" pitchFamily="2" charset="-78"/>
                          <a:cs typeface="Ara Aqeeq Bold" panose="00000500000000000000" pitchFamily="2" charset="-78"/>
                        </a:rPr>
                        <a:t>معلومات +</a:t>
                      </a:r>
                      <a:endParaRPr lang="fr-FR" sz="1600" b="1" dirty="0">
                        <a:solidFill>
                          <a:srgbClr val="FFC000"/>
                        </a:solidFill>
                        <a:latin typeface="Ara Aqeeq Bold" panose="00000500000000000000" pitchFamily="2" charset="-78"/>
                        <a:cs typeface="Ara Aqeeq Bold" panose="00000500000000000000" pitchFamily="2" charset="-78"/>
                      </a:endParaRPr>
                    </a:p>
                  </a:txBody>
                  <a:tcPr>
                    <a:lnB w="12700" cap="flat" cmpd="sng" algn="ctr">
                      <a:solidFill>
                        <a:srgbClr val="F2B6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DZ" sz="1100" kern="1200" baseline="0" dirty="0" smtClean="0">
                          <a:solidFill>
                            <a:srgbClr val="7F7F7F"/>
                          </a:solidFill>
                          <a:effectLst/>
                          <a:latin typeface="Ara Aqeeq Bold" panose="00000500000000000000" pitchFamily="2" charset="-78"/>
                          <a:ea typeface="Cambria"/>
                          <a:cs typeface="Ara Aqeeq Bold" panose="00000500000000000000" pitchFamily="2" charset="-78"/>
                        </a:rPr>
                        <a:t>صف اهتماماتك أو غيرها من المعلومات التي تعتقد أنها مهمة لإظهارها في سيرتك الذاتية.</a:t>
                      </a:r>
                      <a:endParaRPr lang="en-GB" sz="1100" kern="1200" baseline="0" dirty="0" smtClean="0">
                        <a:solidFill>
                          <a:srgbClr val="7F7F7F"/>
                        </a:solidFill>
                        <a:effectLst/>
                        <a:latin typeface="Ara Aqeeq Bold" panose="00000500000000000000" pitchFamily="2" charset="-78"/>
                        <a:ea typeface="Cambria"/>
                        <a:cs typeface="Ara Aqeeq Bold" panose="00000500000000000000" pitchFamily="2" charset="-78"/>
                      </a:endParaRPr>
                    </a:p>
                  </a:txBody>
                  <a:tcPr>
                    <a:lnT w="12700" cap="flat" cmpd="sng" algn="ctr">
                      <a:solidFill>
                        <a:srgbClr val="F2B6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</a:tbl>
          </a:graphicData>
        </a:graphic>
      </p:graphicFrame>
      <p:graphicFrame>
        <p:nvGraphicFramePr>
          <p:cNvPr id="21" name="Tableau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74293681"/>
              </p:ext>
            </p:extLst>
          </p:nvPr>
        </p:nvGraphicFramePr>
        <p:xfrm>
          <a:off x="4757663" y="5129602"/>
          <a:ext cx="1973744" cy="929640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1973744"/>
              </a:tblGrid>
              <a:tr h="0">
                <a:tc>
                  <a:txBody>
                    <a:bodyPr/>
                    <a:lstStyle/>
                    <a:p>
                      <a:pPr algn="r"/>
                      <a:r>
                        <a:rPr lang="fr-FR" sz="1600" b="1" dirty="0" smtClean="0">
                          <a:solidFill>
                            <a:srgbClr val="FF2905"/>
                          </a:solidFill>
                          <a:latin typeface="Ara Aqeeq Bold" panose="00000500000000000000" pitchFamily="2" charset="-78"/>
                          <a:cs typeface="Ara Aqeeq Bold" panose="00000500000000000000" pitchFamily="2" charset="-78"/>
                        </a:rPr>
                        <a:t>     </a:t>
                      </a:r>
                      <a:r>
                        <a:rPr lang="ar-DZ" sz="1600" b="1" dirty="0" smtClean="0">
                          <a:solidFill>
                            <a:srgbClr val="FFC000"/>
                          </a:solidFill>
                          <a:latin typeface="Ara Aqeeq Bold" panose="00000500000000000000" pitchFamily="2" charset="-78"/>
                          <a:cs typeface="Ara Aqeeq Bold" panose="00000500000000000000" pitchFamily="2" charset="-78"/>
                        </a:rPr>
                        <a:t>اللغات</a:t>
                      </a:r>
                      <a:endParaRPr lang="fr-FR" sz="1600" b="1" dirty="0">
                        <a:solidFill>
                          <a:srgbClr val="FFC000"/>
                        </a:solidFill>
                        <a:latin typeface="Ara Aqeeq Bold" panose="00000500000000000000" pitchFamily="2" charset="-78"/>
                        <a:cs typeface="Ara Aqeeq Bold" panose="00000500000000000000" pitchFamily="2" charset="-78"/>
                      </a:endParaRPr>
                    </a:p>
                  </a:txBody>
                  <a:tcPr>
                    <a:lnB w="12700" cap="flat" cmpd="sng" algn="ctr">
                      <a:solidFill>
                        <a:srgbClr val="F2B6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DZ" sz="1100" baseline="0" dirty="0" smtClean="0">
                          <a:solidFill>
                            <a:srgbClr val="7F7F7F"/>
                          </a:solidFill>
                          <a:effectLst/>
                          <a:latin typeface="Ara Aqeeq Bold" panose="00000500000000000000" pitchFamily="2" charset="-78"/>
                          <a:ea typeface="Cambria"/>
                          <a:cs typeface="Ara Aqeeq Bold" panose="00000500000000000000" pitchFamily="2" charset="-78"/>
                        </a:rPr>
                        <a:t>اللغة العربية</a:t>
                      </a:r>
                      <a:endParaRPr lang="en-GB" sz="1100" baseline="0" dirty="0" smtClean="0">
                        <a:solidFill>
                          <a:srgbClr val="7F7F7F"/>
                        </a:solidFill>
                        <a:effectLst/>
                        <a:latin typeface="Ara Aqeeq Bold" panose="00000500000000000000" pitchFamily="2" charset="-78"/>
                        <a:ea typeface="Cambria"/>
                        <a:cs typeface="Ara Aqeeq Bold" panose="00000500000000000000" pitchFamily="2" charset="-78"/>
                      </a:endParaRPr>
                    </a:p>
                    <a:p>
                      <a:pPr algn="r"/>
                      <a:r>
                        <a:rPr lang="ar-DZ" sz="1100" baseline="0" dirty="0" smtClean="0">
                          <a:solidFill>
                            <a:srgbClr val="7F7F7F"/>
                          </a:solidFill>
                          <a:effectLst/>
                          <a:latin typeface="Ara Aqeeq Bold" panose="00000500000000000000" pitchFamily="2" charset="-78"/>
                          <a:ea typeface="Cambria"/>
                          <a:cs typeface="Ara Aqeeq Bold" panose="00000500000000000000" pitchFamily="2" charset="-78"/>
                        </a:rPr>
                        <a:t>اللغة الانجليزية</a:t>
                      </a:r>
                      <a:endParaRPr lang="en-GB" sz="1100" baseline="0" dirty="0" smtClean="0">
                        <a:solidFill>
                          <a:srgbClr val="7F7F7F"/>
                        </a:solidFill>
                        <a:effectLst/>
                        <a:latin typeface="Ara Aqeeq Bold" panose="00000500000000000000" pitchFamily="2" charset="-78"/>
                        <a:ea typeface="Cambria"/>
                        <a:cs typeface="Ara Aqeeq Bold" panose="00000500000000000000" pitchFamily="2" charset="-78"/>
                      </a:endParaRPr>
                    </a:p>
                    <a:p>
                      <a:pPr algn="r"/>
                      <a:r>
                        <a:rPr lang="ar-DZ" sz="1100" baseline="0" dirty="0" smtClean="0">
                          <a:solidFill>
                            <a:srgbClr val="7F7F7F"/>
                          </a:solidFill>
                          <a:effectLst/>
                          <a:latin typeface="Ara Aqeeq Bold" panose="00000500000000000000" pitchFamily="2" charset="-78"/>
                          <a:ea typeface="Cambria"/>
                          <a:cs typeface="Ara Aqeeq Bold" panose="00000500000000000000" pitchFamily="2" charset="-78"/>
                        </a:rPr>
                        <a:t>اللغة الفرنسية</a:t>
                      </a:r>
                      <a:endParaRPr lang="en-GB" sz="1100" baseline="0" dirty="0" smtClean="0">
                        <a:solidFill>
                          <a:srgbClr val="7F7F7F"/>
                        </a:solidFill>
                        <a:effectLst/>
                        <a:latin typeface="Ara Aqeeq Bold" panose="00000500000000000000" pitchFamily="2" charset="-78"/>
                        <a:ea typeface="Cambria"/>
                        <a:cs typeface="Ara Aqeeq Bold" panose="00000500000000000000" pitchFamily="2" charset="-78"/>
                      </a:endParaRPr>
                    </a:p>
                  </a:txBody>
                  <a:tcPr>
                    <a:lnT w="12700" cap="flat" cmpd="sng" algn="ctr">
                      <a:solidFill>
                        <a:srgbClr val="F2B6B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</a:tbl>
          </a:graphicData>
        </a:graphic>
      </p:graphicFrame>
      <p:sp>
        <p:nvSpPr>
          <p:cNvPr id="24" name="Ellipse 23"/>
          <p:cNvSpPr/>
          <p:nvPr/>
        </p:nvSpPr>
        <p:spPr>
          <a:xfrm>
            <a:off x="4746404" y="6639029"/>
            <a:ext cx="195605" cy="19560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25" name="Ellipse 24"/>
          <p:cNvSpPr/>
          <p:nvPr/>
        </p:nvSpPr>
        <p:spPr>
          <a:xfrm>
            <a:off x="4746404" y="5222862"/>
            <a:ext cx="195605" cy="19560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graphicFrame>
        <p:nvGraphicFramePr>
          <p:cNvPr id="26" name="Tableau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65914674"/>
              </p:ext>
            </p:extLst>
          </p:nvPr>
        </p:nvGraphicFramePr>
        <p:xfrm>
          <a:off x="169728" y="6573597"/>
          <a:ext cx="4155451" cy="1371600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4155451"/>
              </a:tblGrid>
              <a:tr h="130305">
                <a:tc>
                  <a:txBody>
                    <a:bodyPr/>
                    <a:lstStyle/>
                    <a:p>
                      <a:pPr algn="r"/>
                      <a:r>
                        <a:rPr lang="ar-DZ" sz="1600" kern="1200" dirty="0" smtClean="0">
                          <a:solidFill>
                            <a:schemeClr val="bg1"/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المهارات الأساسية</a:t>
                      </a:r>
                      <a:endParaRPr lang="fr-FR" sz="1600" kern="1200" dirty="0" smtClean="0">
                        <a:solidFill>
                          <a:schemeClr val="bg1"/>
                        </a:solidFill>
                        <a:effectLst/>
                        <a:latin typeface="Ara Aqeeq Bold" panose="00000500000000000000" pitchFamily="2" charset="-78"/>
                        <a:ea typeface="+mn-ea"/>
                        <a:cs typeface="Ara Aqeeq Bold" panose="00000500000000000000" pitchFamily="2" charset="-7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0305">
                <a:tc>
                  <a:txBody>
                    <a:bodyPr/>
                    <a:lstStyle/>
                    <a:p>
                      <a:pPr algn="r"/>
                      <a:r>
                        <a:rPr lang="ar-DZ" sz="11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إدارة</a:t>
                      </a:r>
                      <a:endParaRPr lang="fr-FR" sz="110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a Aqeeq Bold" panose="00000500000000000000" pitchFamily="2" charset="-78"/>
                        <a:ea typeface="+mn-ea"/>
                        <a:cs typeface="Ara Aqeeq Bold" panose="00000500000000000000" pitchFamily="2" charset="-78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130305">
                <a:tc>
                  <a:txBody>
                    <a:bodyPr/>
                    <a:lstStyle/>
                    <a:p>
                      <a:pPr algn="r"/>
                      <a:r>
                        <a:rPr lang="ar-DZ" sz="11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تسيير المشروع</a:t>
                      </a:r>
                      <a:endParaRPr lang="fr-FR" sz="110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a Aqeeq Bold" panose="00000500000000000000" pitchFamily="2" charset="-78"/>
                        <a:ea typeface="+mn-ea"/>
                        <a:cs typeface="Ara Aqeeq Bold" panose="00000500000000000000" pitchFamily="2" charset="-78"/>
                      </a:endParaRPr>
                    </a:p>
                  </a:txBody>
                  <a:tcPr anchor="ctr">
                    <a:noFill/>
                  </a:tcPr>
                </a:tc>
              </a:tr>
              <a:tr h="130305">
                <a:tc>
                  <a:txBody>
                    <a:bodyPr/>
                    <a:lstStyle/>
                    <a:p>
                      <a:pPr algn="r"/>
                      <a:r>
                        <a:rPr lang="ar-DZ" sz="11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المحاسبة / الإدارة</a:t>
                      </a:r>
                      <a:endParaRPr lang="fr-FR" sz="110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a Aqeeq Bold" panose="00000500000000000000" pitchFamily="2" charset="-78"/>
                        <a:ea typeface="+mn-ea"/>
                        <a:cs typeface="Ara Aqeeq Bold" panose="00000500000000000000" pitchFamily="2" charset="-78"/>
                      </a:endParaRPr>
                    </a:p>
                  </a:txBody>
                  <a:tcPr anchor="ctr">
                    <a:noFill/>
                  </a:tcPr>
                </a:tc>
              </a:tr>
              <a:tr h="127409">
                <a:tc>
                  <a:txBody>
                    <a:bodyPr/>
                    <a:lstStyle/>
                    <a:p>
                      <a:pPr algn="r"/>
                      <a:r>
                        <a:rPr lang="ar-DZ" sz="11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تغيير الإدارة</a:t>
                      </a:r>
                      <a:endParaRPr lang="fr-FR" sz="110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a Aqeeq Bold" panose="00000500000000000000" pitchFamily="2" charset="-78"/>
                        <a:ea typeface="+mn-ea"/>
                        <a:cs typeface="Ara Aqeeq Bold" panose="00000500000000000000" pitchFamily="2" charset="-78"/>
                      </a:endParaRPr>
                    </a:p>
                  </a:txBody>
                  <a:tcPr anchor="ctr">
                    <a:noFill/>
                  </a:tcPr>
                </a:tc>
              </a:tr>
            </a:tbl>
          </a:graphicData>
        </a:graphic>
      </p:graphicFrame>
      <p:sp>
        <p:nvSpPr>
          <p:cNvPr id="27" name="Ellipse 26"/>
          <p:cNvSpPr/>
          <p:nvPr/>
        </p:nvSpPr>
        <p:spPr>
          <a:xfrm>
            <a:off x="2105768" y="6979997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28" name="Ellipse 27"/>
          <p:cNvSpPr/>
          <p:nvPr/>
        </p:nvSpPr>
        <p:spPr>
          <a:xfrm>
            <a:off x="2264518" y="6979997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29" name="Ellipse 28"/>
          <p:cNvSpPr/>
          <p:nvPr/>
        </p:nvSpPr>
        <p:spPr>
          <a:xfrm>
            <a:off x="2423268" y="6979997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30" name="Ellipse 29"/>
          <p:cNvSpPr/>
          <p:nvPr/>
        </p:nvSpPr>
        <p:spPr>
          <a:xfrm>
            <a:off x="2587040" y="6979997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31" name="Ellipse 30"/>
          <p:cNvSpPr/>
          <p:nvPr/>
        </p:nvSpPr>
        <p:spPr>
          <a:xfrm>
            <a:off x="2761137" y="6979997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32" name="Ellipse 31"/>
          <p:cNvSpPr/>
          <p:nvPr/>
        </p:nvSpPr>
        <p:spPr>
          <a:xfrm>
            <a:off x="2105768" y="7237951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33" name="Ellipse 32"/>
          <p:cNvSpPr/>
          <p:nvPr/>
        </p:nvSpPr>
        <p:spPr>
          <a:xfrm>
            <a:off x="2264518" y="7237951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34" name="Ellipse 33"/>
          <p:cNvSpPr/>
          <p:nvPr/>
        </p:nvSpPr>
        <p:spPr>
          <a:xfrm>
            <a:off x="2423268" y="7237951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35" name="Ellipse 34"/>
          <p:cNvSpPr/>
          <p:nvPr/>
        </p:nvSpPr>
        <p:spPr>
          <a:xfrm>
            <a:off x="2587040" y="7237951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36" name="Ellipse 35"/>
          <p:cNvSpPr/>
          <p:nvPr/>
        </p:nvSpPr>
        <p:spPr>
          <a:xfrm>
            <a:off x="2105768" y="7502938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37" name="Ellipse 36"/>
          <p:cNvSpPr/>
          <p:nvPr/>
        </p:nvSpPr>
        <p:spPr>
          <a:xfrm>
            <a:off x="2264518" y="7502938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38" name="Ellipse 37"/>
          <p:cNvSpPr/>
          <p:nvPr/>
        </p:nvSpPr>
        <p:spPr>
          <a:xfrm>
            <a:off x="2423268" y="7502938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39" name="Ellipse 38"/>
          <p:cNvSpPr/>
          <p:nvPr/>
        </p:nvSpPr>
        <p:spPr>
          <a:xfrm>
            <a:off x="2587040" y="7502938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40" name="Ellipse 39"/>
          <p:cNvSpPr/>
          <p:nvPr/>
        </p:nvSpPr>
        <p:spPr>
          <a:xfrm>
            <a:off x="2761137" y="7502938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41" name="Ellipse 40"/>
          <p:cNvSpPr/>
          <p:nvPr/>
        </p:nvSpPr>
        <p:spPr>
          <a:xfrm>
            <a:off x="2105768" y="7776398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42" name="Ellipse 41"/>
          <p:cNvSpPr/>
          <p:nvPr/>
        </p:nvSpPr>
        <p:spPr>
          <a:xfrm>
            <a:off x="2264518" y="7776398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43" name="Ellipse 42"/>
          <p:cNvSpPr/>
          <p:nvPr/>
        </p:nvSpPr>
        <p:spPr>
          <a:xfrm>
            <a:off x="2423268" y="7776398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44" name="Ellipse 43"/>
          <p:cNvSpPr/>
          <p:nvPr/>
        </p:nvSpPr>
        <p:spPr>
          <a:xfrm>
            <a:off x="2587040" y="7776398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47" name="Ellipse 46"/>
          <p:cNvSpPr/>
          <p:nvPr/>
        </p:nvSpPr>
        <p:spPr>
          <a:xfrm>
            <a:off x="169728" y="6631748"/>
            <a:ext cx="195605" cy="1956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graphicFrame>
        <p:nvGraphicFramePr>
          <p:cNvPr id="48" name="Tableau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61942924"/>
              </p:ext>
            </p:extLst>
          </p:nvPr>
        </p:nvGraphicFramePr>
        <p:xfrm>
          <a:off x="132972" y="8115686"/>
          <a:ext cx="4155451" cy="1371600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4155451"/>
              </a:tblGrid>
              <a:tr h="130305">
                <a:tc>
                  <a:txBody>
                    <a:bodyPr/>
                    <a:lstStyle/>
                    <a:p>
                      <a:pPr algn="r"/>
                      <a:r>
                        <a:rPr lang="fr-FR" sz="1600" kern="1200" dirty="0" smtClean="0">
                          <a:solidFill>
                            <a:schemeClr val="bg1"/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     </a:t>
                      </a:r>
                      <a:r>
                        <a:rPr lang="ar-DZ" sz="1600" kern="1200" dirty="0" smtClean="0">
                          <a:solidFill>
                            <a:schemeClr val="bg1"/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الشخصية</a:t>
                      </a:r>
                      <a:endParaRPr lang="fr-FR" sz="1600" kern="1200" dirty="0" smtClean="0">
                        <a:solidFill>
                          <a:schemeClr val="bg1"/>
                        </a:solidFill>
                        <a:effectLst/>
                        <a:latin typeface="Ara Aqeeq Bold" panose="00000500000000000000" pitchFamily="2" charset="-78"/>
                        <a:ea typeface="+mn-ea"/>
                        <a:cs typeface="Ara Aqeeq Bold" panose="00000500000000000000" pitchFamily="2" charset="-78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0305">
                <a:tc>
                  <a:txBody>
                    <a:bodyPr/>
                    <a:lstStyle/>
                    <a:p>
                      <a:pPr algn="r"/>
                      <a:r>
                        <a:rPr lang="ar-DZ" sz="11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القيادة</a:t>
                      </a:r>
                      <a:endParaRPr lang="fr-FR" sz="110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a Aqeeq Bold" panose="00000500000000000000" pitchFamily="2" charset="-78"/>
                        <a:ea typeface="+mn-ea"/>
                        <a:cs typeface="Ara Aqeeq Bold" panose="00000500000000000000" pitchFamily="2" charset="-78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130305">
                <a:tc>
                  <a:txBody>
                    <a:bodyPr/>
                    <a:lstStyle/>
                    <a:p>
                      <a:pPr algn="r"/>
                      <a:r>
                        <a:rPr lang="ar-DZ" sz="11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الابداع</a:t>
                      </a:r>
                      <a:endParaRPr lang="fr-FR" sz="110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a Aqeeq Bold" panose="00000500000000000000" pitchFamily="2" charset="-78"/>
                        <a:ea typeface="+mn-ea"/>
                        <a:cs typeface="Ara Aqeeq Bold" panose="00000500000000000000" pitchFamily="2" charset="-78"/>
                      </a:endParaRPr>
                    </a:p>
                  </a:txBody>
                  <a:tcPr anchor="ctr">
                    <a:noFill/>
                  </a:tcPr>
                </a:tc>
              </a:tr>
              <a:tr h="130305">
                <a:tc>
                  <a:txBody>
                    <a:bodyPr/>
                    <a:lstStyle/>
                    <a:p>
                      <a:pPr algn="r"/>
                      <a:r>
                        <a:rPr lang="ar-DZ" sz="11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الصرامة</a:t>
                      </a:r>
                      <a:endParaRPr lang="fr-FR" sz="110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a Aqeeq Bold" panose="00000500000000000000" pitchFamily="2" charset="-78"/>
                        <a:ea typeface="+mn-ea"/>
                        <a:cs typeface="Ara Aqeeq Bold" panose="00000500000000000000" pitchFamily="2" charset="-78"/>
                      </a:endParaRPr>
                    </a:p>
                  </a:txBody>
                  <a:tcPr anchor="ctr">
                    <a:noFill/>
                  </a:tcPr>
                </a:tc>
              </a:tr>
              <a:tr h="127409">
                <a:tc>
                  <a:txBody>
                    <a:bodyPr/>
                    <a:lstStyle/>
                    <a:p>
                      <a:pPr algn="r"/>
                      <a:r>
                        <a:rPr lang="ar-DZ" sz="11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a Aqeeq Bold" panose="00000500000000000000" pitchFamily="2" charset="-78"/>
                          <a:ea typeface="+mn-ea"/>
                          <a:cs typeface="Ara Aqeeq Bold" panose="00000500000000000000" pitchFamily="2" charset="-78"/>
                        </a:rPr>
                        <a:t>التحكم</a:t>
                      </a:r>
                      <a:endParaRPr lang="fr-FR" sz="110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a Aqeeq Bold" panose="00000500000000000000" pitchFamily="2" charset="-78"/>
                        <a:ea typeface="+mn-ea"/>
                        <a:cs typeface="Ara Aqeeq Bold" panose="00000500000000000000" pitchFamily="2" charset="-78"/>
                      </a:endParaRPr>
                    </a:p>
                  </a:txBody>
                  <a:tcPr anchor="ctr">
                    <a:noFill/>
                  </a:tcPr>
                </a:tc>
              </a:tr>
            </a:tbl>
          </a:graphicData>
        </a:graphic>
      </p:graphicFrame>
      <p:sp>
        <p:nvSpPr>
          <p:cNvPr id="49" name="Ellipse 48"/>
          <p:cNvSpPr/>
          <p:nvPr/>
        </p:nvSpPr>
        <p:spPr>
          <a:xfrm>
            <a:off x="2069012" y="8522086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50" name="Ellipse 49"/>
          <p:cNvSpPr/>
          <p:nvPr/>
        </p:nvSpPr>
        <p:spPr>
          <a:xfrm>
            <a:off x="2227762" y="8522086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51" name="Ellipse 50"/>
          <p:cNvSpPr/>
          <p:nvPr/>
        </p:nvSpPr>
        <p:spPr>
          <a:xfrm>
            <a:off x="2386512" y="8522086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52" name="Ellipse 51"/>
          <p:cNvSpPr/>
          <p:nvPr/>
        </p:nvSpPr>
        <p:spPr>
          <a:xfrm>
            <a:off x="2550284" y="8522086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53" name="Ellipse 52"/>
          <p:cNvSpPr/>
          <p:nvPr/>
        </p:nvSpPr>
        <p:spPr>
          <a:xfrm>
            <a:off x="2724381" y="8522086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54" name="Ellipse 53"/>
          <p:cNvSpPr/>
          <p:nvPr/>
        </p:nvSpPr>
        <p:spPr>
          <a:xfrm>
            <a:off x="2069012" y="8780040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55" name="Ellipse 54"/>
          <p:cNvSpPr/>
          <p:nvPr/>
        </p:nvSpPr>
        <p:spPr>
          <a:xfrm>
            <a:off x="2227762" y="8780040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56" name="Ellipse 55"/>
          <p:cNvSpPr/>
          <p:nvPr/>
        </p:nvSpPr>
        <p:spPr>
          <a:xfrm>
            <a:off x="2386512" y="8780040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57" name="Ellipse 56"/>
          <p:cNvSpPr/>
          <p:nvPr/>
        </p:nvSpPr>
        <p:spPr>
          <a:xfrm>
            <a:off x="2550284" y="8780040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58" name="Ellipse 57"/>
          <p:cNvSpPr/>
          <p:nvPr/>
        </p:nvSpPr>
        <p:spPr>
          <a:xfrm>
            <a:off x="2069012" y="9045027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59" name="Ellipse 58"/>
          <p:cNvSpPr/>
          <p:nvPr/>
        </p:nvSpPr>
        <p:spPr>
          <a:xfrm>
            <a:off x="2227762" y="9045027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60" name="Ellipse 59"/>
          <p:cNvSpPr/>
          <p:nvPr/>
        </p:nvSpPr>
        <p:spPr>
          <a:xfrm>
            <a:off x="2386512" y="9045027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61" name="Ellipse 60"/>
          <p:cNvSpPr/>
          <p:nvPr/>
        </p:nvSpPr>
        <p:spPr>
          <a:xfrm>
            <a:off x="2550284" y="9045027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62" name="Ellipse 61"/>
          <p:cNvSpPr/>
          <p:nvPr/>
        </p:nvSpPr>
        <p:spPr>
          <a:xfrm>
            <a:off x="2724381" y="9045027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63" name="Ellipse 62"/>
          <p:cNvSpPr/>
          <p:nvPr/>
        </p:nvSpPr>
        <p:spPr>
          <a:xfrm>
            <a:off x="2069012" y="9318487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64" name="Ellipse 63"/>
          <p:cNvSpPr/>
          <p:nvPr/>
        </p:nvSpPr>
        <p:spPr>
          <a:xfrm>
            <a:off x="2227762" y="9318487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65" name="Ellipse 64"/>
          <p:cNvSpPr/>
          <p:nvPr/>
        </p:nvSpPr>
        <p:spPr>
          <a:xfrm>
            <a:off x="2386512" y="9318487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66" name="Ellipse 65"/>
          <p:cNvSpPr/>
          <p:nvPr/>
        </p:nvSpPr>
        <p:spPr>
          <a:xfrm>
            <a:off x="2550284" y="9318487"/>
            <a:ext cx="104931" cy="1029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67" name="Ellipse 66"/>
          <p:cNvSpPr/>
          <p:nvPr/>
        </p:nvSpPr>
        <p:spPr>
          <a:xfrm>
            <a:off x="132972" y="8173837"/>
            <a:ext cx="195605" cy="1956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cxnSp>
        <p:nvCxnSpPr>
          <p:cNvPr id="69" name="Connecteur droit 68"/>
          <p:cNvCxnSpPr/>
          <p:nvPr/>
        </p:nvCxnSpPr>
        <p:spPr>
          <a:xfrm>
            <a:off x="5704667" y="4419600"/>
            <a:ext cx="0" cy="53340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eur droit 69"/>
          <p:cNvCxnSpPr/>
          <p:nvPr/>
        </p:nvCxnSpPr>
        <p:spPr>
          <a:xfrm>
            <a:off x="5704667" y="7879369"/>
            <a:ext cx="0" cy="2033082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72"/>
          <p:cNvCxnSpPr/>
          <p:nvPr/>
        </p:nvCxnSpPr>
        <p:spPr>
          <a:xfrm>
            <a:off x="5704667" y="0"/>
            <a:ext cx="0" cy="702383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/>
          <p:cNvSpPr/>
          <p:nvPr/>
        </p:nvSpPr>
        <p:spPr>
          <a:xfrm>
            <a:off x="4970331" y="2663802"/>
            <a:ext cx="14686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DZ" sz="2000" b="1" dirty="0" smtClean="0">
                <a:solidFill>
                  <a:srgbClr val="FFC000"/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الاسم واللقب</a:t>
            </a:r>
            <a:endParaRPr lang="fr-FR" sz="2000" dirty="0">
              <a:solidFill>
                <a:srgbClr val="FFC000"/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75094" y="702383"/>
            <a:ext cx="1659146" cy="16591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0537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</TotalTime>
  <Words>204</Words>
  <Application>Microsoft Office PowerPoint</Application>
  <PresentationFormat>Format A4 (210 x 297 mm)</PresentationFormat>
  <Paragraphs>39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SIRACV.COM</dc:title>
  <dc:creator>SIRACV.COM</dc:creator>
  <cp:keywords>SIRACV.COM</cp:keywords>
  <cp:lastModifiedBy>HP</cp:lastModifiedBy>
  <cp:revision>18</cp:revision>
  <dcterms:created xsi:type="dcterms:W3CDTF">2016-07-14T06:32:57Z</dcterms:created>
  <dcterms:modified xsi:type="dcterms:W3CDTF">2020-01-27T13:41:14Z</dcterms:modified>
  <cp:category>SIRACV.COM</cp:category>
</cp:coreProperties>
</file>